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5" r:id="rId4"/>
    <p:sldId id="281" r:id="rId5"/>
    <p:sldId id="261" r:id="rId6"/>
    <p:sldId id="266" r:id="rId7"/>
    <p:sldId id="262" r:id="rId8"/>
    <p:sldId id="267" r:id="rId9"/>
    <p:sldId id="268" r:id="rId10"/>
    <p:sldId id="270" r:id="rId11"/>
    <p:sldId id="269" r:id="rId12"/>
    <p:sldId id="271" r:id="rId13"/>
    <p:sldId id="277" r:id="rId14"/>
    <p:sldId id="263" r:id="rId15"/>
    <p:sldId id="282" r:id="rId16"/>
    <p:sldId id="264" r:id="rId17"/>
    <p:sldId id="283" r:id="rId18"/>
    <p:sldId id="278" r:id="rId19"/>
    <p:sldId id="272" r:id="rId20"/>
    <p:sldId id="284" r:id="rId21"/>
    <p:sldId id="276" r:id="rId22"/>
    <p:sldId id="275" r:id="rId23"/>
    <p:sldId id="273" r:id="rId24"/>
    <p:sldId id="285" r:id="rId25"/>
    <p:sldId id="286" r:id="rId26"/>
    <p:sldId id="279" r:id="rId27"/>
    <p:sldId id="280" r:id="rId28"/>
    <p:sldId id="287" r:id="rId29"/>
    <p:sldId id="26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7D7D"/>
    <a:srgbClr val="E9544D"/>
    <a:srgbClr val="EC5777"/>
    <a:srgbClr val="FF6F6E"/>
    <a:srgbClr val="E6E6E6"/>
    <a:srgbClr val="FF7979"/>
    <a:srgbClr val="FF999A"/>
    <a:srgbClr val="DF6551"/>
    <a:srgbClr val="3EE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4" autoAdjust="0"/>
    <p:restoredTop sz="89556" autoAdjust="0"/>
  </p:normalViewPr>
  <p:slideViewPr>
    <p:cSldViewPr snapToGrid="0">
      <p:cViewPr>
        <p:scale>
          <a:sx n="50" d="100"/>
          <a:sy n="50" d="100"/>
        </p:scale>
        <p:origin x="1723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배울 개념 많지만 </a:t>
            </a:r>
            <a:r>
              <a:rPr lang="ko-KR" altLang="en-US" dirty="0" err="1" smtClean="0"/>
              <a:t>어렵지않음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나머지 연산 퀴즈 내기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칠판판서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8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60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836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21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70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09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48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37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7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이름 맞추기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브레드보드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7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06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82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15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71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61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31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73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34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6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이름 맞추기</a:t>
            </a:r>
            <a:r>
              <a:rPr lang="en-US" altLang="ko-KR" baseline="0" dirty="0" smtClean="0"/>
              <a:t>(LED)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어느 쪽이 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극</a:t>
            </a:r>
            <a:r>
              <a:rPr lang="en-US" altLang="ko-KR" baseline="0" dirty="0" smtClean="0"/>
              <a:t>?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전류는 </a:t>
            </a:r>
            <a:r>
              <a:rPr lang="en-US" altLang="ko-KR" baseline="0" dirty="0" smtClean="0"/>
              <a:t>-&gt;+? +&gt;-?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GND</a:t>
            </a:r>
            <a:r>
              <a:rPr lang="ko-KR" altLang="en-US" baseline="0" dirty="0" smtClean="0"/>
              <a:t>에 </a:t>
            </a:r>
            <a:r>
              <a:rPr lang="ko-KR" altLang="en-US" baseline="0" dirty="0" err="1" smtClean="0"/>
              <a:t>연결하는건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긴다리</a:t>
            </a:r>
            <a:r>
              <a:rPr lang="en-US" altLang="ko-KR" baseline="0" dirty="0" smtClean="0"/>
              <a:t>?</a:t>
            </a:r>
            <a:r>
              <a:rPr lang="ko-KR" altLang="en-US" baseline="0" dirty="0" err="1" smtClean="0"/>
              <a:t>짧은다리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5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6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=</a:t>
            </a:r>
            <a:r>
              <a:rPr lang="ko-KR" altLang="en-US" dirty="0" smtClean="0"/>
              <a:t>는 대입</a:t>
            </a:r>
            <a:r>
              <a:rPr lang="en-US" altLang="ko-KR" dirty="0" smtClean="0"/>
              <a:t>, ==</a:t>
            </a:r>
            <a:r>
              <a:rPr lang="ko-KR" altLang="en-US" dirty="0" smtClean="0"/>
              <a:t>는 같다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8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지금은 </a:t>
            </a:r>
            <a:r>
              <a:rPr lang="ko-KR" altLang="en-US" dirty="0" err="1" smtClean="0"/>
              <a:t>이런게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! </a:t>
            </a:r>
            <a:r>
              <a:rPr lang="ko-KR" altLang="en-US" dirty="0" smtClean="0"/>
              <a:t>정도만 알면 돼요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우리가 가장 많이 쓸건 </a:t>
            </a:r>
            <a:r>
              <a:rPr lang="en-US" altLang="ko-KR" dirty="0" err="1" smtClean="0"/>
              <a:t>int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형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변수를 사용하지 않고 짠 코드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변수를 사용한 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20" y="-99680"/>
            <a:ext cx="2271618" cy="12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53512" y="2405761"/>
            <a:ext cx="3132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 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프로그래밍은 어떻게 해요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95006" y="5263877"/>
            <a:ext cx="2714236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2018. 01. 14. </a:t>
            </a:r>
          </a:p>
          <a:p>
            <a:r>
              <a:rPr lang="ko-KR" altLang="en-US" sz="2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강의자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임도은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이승화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변수를 왜 사용할까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6584" t="18889" r="24754" b="50889"/>
          <a:stretch/>
        </p:blipFill>
        <p:spPr>
          <a:xfrm>
            <a:off x="1443449" y="1878805"/>
            <a:ext cx="4381153" cy="3990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6667" t="48370" r="23619" b="14445"/>
          <a:stretch/>
        </p:blipFill>
        <p:spPr>
          <a:xfrm>
            <a:off x="6106625" y="1397208"/>
            <a:ext cx="4669094" cy="495399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307084" y="3451463"/>
            <a:ext cx="1276596" cy="785257"/>
          </a:xfrm>
          <a:prstGeom prst="rightArrow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연산에는 어떠한 것들이 있지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74461"/>
              </p:ext>
            </p:extLst>
          </p:nvPr>
        </p:nvGraphicFramePr>
        <p:xfrm>
          <a:off x="1959183" y="2144594"/>
          <a:ext cx="8259203" cy="37423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2870">
                  <a:extLst>
                    <a:ext uri="{9D8B030D-6E8A-4147-A177-3AD203B41FA5}">
                      <a16:colId xmlns:a16="http://schemas.microsoft.com/office/drawing/2014/main" val="1765426380"/>
                    </a:ext>
                  </a:extLst>
                </a:gridCol>
                <a:gridCol w="2147297">
                  <a:extLst>
                    <a:ext uri="{9D8B030D-6E8A-4147-A177-3AD203B41FA5}">
                      <a16:colId xmlns:a16="http://schemas.microsoft.com/office/drawing/2014/main" val="339761092"/>
                    </a:ext>
                  </a:extLst>
                </a:gridCol>
                <a:gridCol w="4549036">
                  <a:extLst>
                    <a:ext uri="{9D8B030D-6E8A-4147-A177-3AD203B41FA5}">
                      <a16:colId xmlns:a16="http://schemas.microsoft.com/office/drawing/2014/main" val="2317078270"/>
                    </a:ext>
                  </a:extLst>
                </a:gridCol>
              </a:tblGrid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내용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110782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*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곱하기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2 * 5 = 10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019226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나누기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12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/ 3 = 4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101151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%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나머지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5 % 3 = 2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062668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+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더하기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3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+ 6 = 9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096574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-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빼기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– 2 = 2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3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6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1777198"/>
            <a:ext cx="926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  <a:endParaRPr lang="en-US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727" y="2531948"/>
            <a:ext cx="11165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문자 카드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B, C, D,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E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와 산술 연산 카드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+,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-, *, / %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있고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A~E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카드에는 각각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1, 2, 3, 4, 5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라는 숫자가 들어있다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이때 아래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과제를 모두 수행해보자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과제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개당 문자 카드는 자유롭게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산술 연산 카드는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개씩만 이용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!)</a:t>
            </a:r>
            <a:endParaRPr 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580" y="4142454"/>
            <a:ext cx="9611353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‘+’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‘-’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‘*’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15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‘/’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2.5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‘%’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0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2812" y="3030609"/>
            <a:ext cx="3064272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69641" y="1861058"/>
            <a:ext cx="4493552" cy="3908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맞나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여자인가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커플인가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잘생겼나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36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f 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70" y="2173569"/>
            <a:ext cx="7507499" cy="35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4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1887" t="57446" b="22978"/>
          <a:stretch/>
        </p:blipFill>
        <p:spPr>
          <a:xfrm>
            <a:off x="2352170" y="2465102"/>
            <a:ext cx="7538504" cy="217801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633572" y="1898022"/>
            <a:ext cx="1515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조건</a:t>
            </a:r>
            <a:endParaRPr lang="en-US" altLang="ko-KR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57284" y="3153904"/>
            <a:ext cx="15159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 문장</a:t>
            </a:r>
            <a:endParaRPr lang="en-US" altLang="ko-KR" dirty="0" smtClean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26249"/>
              </p:ext>
            </p:extLst>
          </p:nvPr>
        </p:nvGraphicFramePr>
        <p:xfrm>
          <a:off x="2024785" y="2501227"/>
          <a:ext cx="8128000" cy="262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3475">
                  <a:extLst>
                    <a:ext uri="{9D8B030D-6E8A-4147-A177-3AD203B41FA5}">
                      <a16:colId xmlns:a16="http://schemas.microsoft.com/office/drawing/2014/main" val="863263755"/>
                    </a:ext>
                  </a:extLst>
                </a:gridCol>
                <a:gridCol w="6884525">
                  <a:extLst>
                    <a:ext uri="{9D8B030D-6E8A-4147-A177-3AD203B41FA5}">
                      <a16:colId xmlns:a16="http://schemas.microsoft.com/office/drawing/2014/main" val="2522145721"/>
                    </a:ext>
                  </a:extLst>
                </a:gridCol>
              </a:tblGrid>
              <a:tr h="50435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연산자의 기능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982537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&amp;&amp;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 &amp;&amp; B</a:t>
                      </a:r>
                    </a:p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AND)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00243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||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|| B</a:t>
                      </a:r>
                    </a:p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둘 중 하나라도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OR)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764169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!A</a:t>
                      </a:r>
                    </a:p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 결과는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false,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A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NOT)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146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662946"/>
              </p:ext>
            </p:extLst>
          </p:nvPr>
        </p:nvGraphicFramePr>
        <p:xfrm>
          <a:off x="2634682" y="2514569"/>
          <a:ext cx="6966815" cy="2286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18722">
                  <a:extLst>
                    <a:ext uri="{9D8B030D-6E8A-4147-A177-3AD203B41FA5}">
                      <a16:colId xmlns:a16="http://schemas.microsoft.com/office/drawing/2014/main" val="2794980945"/>
                    </a:ext>
                  </a:extLst>
                </a:gridCol>
                <a:gridCol w="1450913">
                  <a:extLst>
                    <a:ext uri="{9D8B030D-6E8A-4147-A177-3AD203B41FA5}">
                      <a16:colId xmlns:a16="http://schemas.microsoft.com/office/drawing/2014/main" val="3140416484"/>
                    </a:ext>
                  </a:extLst>
                </a:gridCol>
                <a:gridCol w="1415525">
                  <a:extLst>
                    <a:ext uri="{9D8B030D-6E8A-4147-A177-3AD203B41FA5}">
                      <a16:colId xmlns:a16="http://schemas.microsoft.com/office/drawing/2014/main" val="2884749546"/>
                    </a:ext>
                  </a:extLst>
                </a:gridCol>
                <a:gridCol w="1481655">
                  <a:extLst>
                    <a:ext uri="{9D8B030D-6E8A-4147-A177-3AD203B41FA5}">
                      <a16:colId xmlns:a16="http://schemas.microsoft.com/office/drawing/2014/main" val="1250615949"/>
                    </a:ext>
                  </a:extLst>
                </a:gridCol>
              </a:tblGrid>
              <a:tr h="457288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&amp;&amp; B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|| B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!A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899497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00295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: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81319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: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40350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44337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36692" y="3011597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36712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2273" y="3491541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92933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692933" y="3459232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8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41" grpId="0"/>
      <p:bldP spid="43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5457" t="59803" r="5745" b="21294"/>
          <a:stretch/>
        </p:blipFill>
        <p:spPr>
          <a:xfrm>
            <a:off x="2280656" y="2490461"/>
            <a:ext cx="7616258" cy="28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18171"/>
              </p:ext>
            </p:extLst>
          </p:nvPr>
        </p:nvGraphicFramePr>
        <p:xfrm>
          <a:off x="2024785" y="2332129"/>
          <a:ext cx="8128000" cy="3038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0376">
                  <a:extLst>
                    <a:ext uri="{9D8B030D-6E8A-4147-A177-3AD203B41FA5}">
                      <a16:colId xmlns:a16="http://schemas.microsoft.com/office/drawing/2014/main" val="1088091759"/>
                    </a:ext>
                  </a:extLst>
                </a:gridCol>
                <a:gridCol w="1747520">
                  <a:extLst>
                    <a:ext uri="{9D8B030D-6E8A-4147-A177-3AD203B41FA5}">
                      <a16:colId xmlns:a16="http://schemas.microsoft.com/office/drawing/2014/main" val="436984675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169649248"/>
                    </a:ext>
                  </a:extLst>
                </a:gridCol>
                <a:gridCol w="4021064">
                  <a:extLst>
                    <a:ext uri="{9D8B030D-6E8A-4147-A177-3AD203B41FA5}">
                      <a16:colId xmlns:a16="http://schemas.microsoft.com/office/drawing/2014/main" val="2428567595"/>
                    </a:ext>
                  </a:extLst>
                </a:gridCol>
              </a:tblGrid>
              <a:tr h="459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 예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수식의 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621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812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&gt;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684798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작거나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작거나 같으면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48164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크거나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&gt;=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크거나 같으면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17051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==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==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같으면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02296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같지 않다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!=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같지 않으면 참이다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.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4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9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701152" y="1074058"/>
            <a:ext cx="1104979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017586" y="32624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94086" y="264397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21305" y="1635099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61530" y="2466096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7107" y="1711150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21305" y="2785554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61530" y="3616551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7107" y="2861605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1305" y="401630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561530" y="484729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7107" y="409235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21305" y="516557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561530" y="599656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7107" y="524162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086" y="117163"/>
            <a:ext cx="515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38100">
                  <a:noFill/>
                </a:ln>
                <a:solidFill>
                  <a:srgbClr val="FF7D7D"/>
                </a:solidFill>
                <a:effectLst>
                  <a:outerShdw dist="381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8000" dirty="0">
              <a:ln w="38100">
                <a:noFill/>
              </a:ln>
              <a:solidFill>
                <a:srgbClr val="FF7D7D"/>
              </a:solidFill>
              <a:effectLst>
                <a:outerShdw dist="381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368718" y="2977038"/>
            <a:ext cx="1743289" cy="1743289"/>
          </a:xfrm>
          <a:prstGeom prst="roundRect">
            <a:avLst>
              <a:gd name="adj" fmla="val 1879"/>
            </a:avLst>
          </a:prstGeom>
          <a:noFill/>
          <a:ln w="412750"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968040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2444064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03831" y="222989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93052" y="2225356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68118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44142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2903908" y="511407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93130" y="510953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 rot="5400000">
            <a:off x="734016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 rot="5400000">
            <a:off x="734016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 rot="5400000">
            <a:off x="732732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 rot="5400000">
            <a:off x="737271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 rot="5400000">
            <a:off x="3640362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3640362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 rot="5400000">
            <a:off x="3639079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 rot="5400000">
            <a:off x="3643618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1452303" y="2927523"/>
            <a:ext cx="169682" cy="169682"/>
          </a:xfrm>
          <a:prstGeom prst="ellipse">
            <a:avLst/>
          </a:prstGeom>
          <a:solidFill>
            <a:srgbClr val="FF7D7D"/>
          </a:soli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9457" t="57544" r="1710" b="22751"/>
          <a:stretch/>
        </p:blipFill>
        <p:spPr>
          <a:xfrm>
            <a:off x="1119331" y="2451073"/>
            <a:ext cx="10011446" cy="28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과제를 수행해보자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누르면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구현해보자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6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6"/>
            <a:ext cx="398177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버튼이 눌렸을 때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켜는 기능 만들기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9569" t="21091" r="1938" b="23263"/>
          <a:stretch/>
        </p:blipFill>
        <p:spPr>
          <a:xfrm>
            <a:off x="3059679" y="1494835"/>
            <a:ext cx="6121900" cy="497812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99727" y="3732521"/>
            <a:ext cx="3738622" cy="23095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/>
          <p:cNvSpPr/>
          <p:nvPr/>
        </p:nvSpPr>
        <p:spPr>
          <a:xfrm>
            <a:off x="3608662" y="3989104"/>
            <a:ext cx="3738622" cy="23095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직사각형 47"/>
          <p:cNvSpPr/>
          <p:nvPr/>
        </p:nvSpPr>
        <p:spPr>
          <a:xfrm>
            <a:off x="3608662" y="4475216"/>
            <a:ext cx="3738622" cy="135892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2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5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75" y="1513044"/>
            <a:ext cx="4824955" cy="47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43" y="1374166"/>
            <a:ext cx="5452404" cy="5398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1106" y="5674202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1057" y="3714913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X % 3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52766" y="1608126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10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2154" t="61274" r="25947" b="22299"/>
          <a:stretch/>
        </p:blipFill>
        <p:spPr>
          <a:xfrm>
            <a:off x="6534261" y="2911969"/>
            <a:ext cx="5133462" cy="216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5970" y="2559029"/>
            <a:ext cx="15159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결과값의 </a:t>
            </a:r>
            <a:r>
              <a:rPr lang="ko-KR" altLang="en-US" sz="14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69822" y="2251436"/>
            <a:ext cx="1515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 이름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64650" y="2618833"/>
            <a:ext cx="16685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매개변수의 </a:t>
            </a:r>
            <a:r>
              <a:rPr lang="ko-KR" altLang="en-US" sz="14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6822" y="3349517"/>
            <a:ext cx="15159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14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</a:t>
            </a:r>
            <a:endParaRPr lang="en-US" altLang="ko-KR" sz="1400" dirty="0" smtClean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7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?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94" y="2156314"/>
            <a:ext cx="3002131" cy="32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4397" y="3094366"/>
            <a:ext cx="6560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초간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켰다가 끄는 함수는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결과값과 매개변수의 </a:t>
            </a:r>
            <a:r>
              <a:rPr lang="ko-KR" altLang="en-US" sz="28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자료형을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어떻게 처리하지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1833" t="40074" r="18167" b="22148"/>
          <a:stretch/>
        </p:blipFill>
        <p:spPr>
          <a:xfrm>
            <a:off x="3345585" y="2097427"/>
            <a:ext cx="5486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8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함수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작성해보기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062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미니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2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덧셈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뺄셈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곱셈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나눗셈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나머지 연산을 하는 함수를 직접 만들어보자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35702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28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내용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5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번 누르면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구현해보자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에서 버튼 누른 횟수 세주는 함수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초동안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켰다가 끄는 함수를 만들어서 코드를 수정해보자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1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16223" y="2922994"/>
            <a:ext cx="7366038" cy="1569660"/>
          </a:xfrm>
          <a:prstGeom prst="rect">
            <a:avLst/>
          </a:prstGeom>
          <a:noFill/>
          <a:effectLst>
            <a:outerShdw blurRad="76200" dist="50800" dir="3240000" algn="tl" rotWithShape="0">
              <a:prstClr val="black">
                <a:alpha val="44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9600" kern="2900" spc="600" dirty="0" smtClean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수업 끝</a:t>
            </a:r>
            <a:endParaRPr lang="ko-KR" altLang="en-US" sz="9600" kern="2900" spc="600" dirty="0">
              <a:ln w="38100">
                <a:noFill/>
              </a:ln>
              <a:solidFill>
                <a:srgbClr val="FF7D7D"/>
              </a:solidFill>
              <a:effectLst>
                <a:outerShdw blurRad="25400" dist="38100" dir="1200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readboar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74" y="1850397"/>
            <a:ext cx="4226156" cy="422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Q1.</a:t>
            </a:r>
            <a:endParaRPr lang="en-US" sz="5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e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65" y="1836192"/>
            <a:ext cx="4221137" cy="42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Q2.</a:t>
            </a:r>
            <a:endParaRPr lang="en-US" sz="5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3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2294159"/>
            <a:ext cx="8679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Q3.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실행될 때 한번만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실행되며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입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출력 핀을 설정하는 함수의 이름은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2447" y="4304877"/>
            <a:ext cx="8219872" cy="14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Q4.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실행되면서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반복해서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실행하는 공간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즉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자신이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만든 프로그램이 실행되는 공간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60808" y="2527652"/>
            <a:ext cx="2054614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s</a:t>
            </a:r>
            <a:r>
              <a:rPr lang="en-US" altLang="ko-KR" sz="4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etup()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60808" y="4471169"/>
            <a:ext cx="2054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loop()</a:t>
            </a:r>
          </a:p>
        </p:txBody>
      </p:sp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7192" y="2170648"/>
            <a:ext cx="11009293" cy="293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변수와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자료형이란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무엇인지 알고 프로그래밍에 이용되는 산술연산을 이해한다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문에 대해 이해하고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아두이노에서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문을 이용하여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제어할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함수란 무엇인지 알고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간단한 </a:t>
            </a:r>
            <a:r>
              <a:rPr lang="ko-KR" altLang="en-US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사용자 정의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함수를 만들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  <a:endParaRPr lang="en-US" sz="2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1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72" y="1927142"/>
            <a:ext cx="7446322" cy="41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?(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감잡기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91144" y="3562508"/>
            <a:ext cx="1506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</a:t>
            </a:r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=  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</a:t>
            </a:r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</a:t>
            </a:r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3236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 4, 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 5, 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6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31784" y="3468211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5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7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6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04655" y="3562507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9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11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10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24353" y="3457153"/>
            <a:ext cx="120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</a:t>
            </a:r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=  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</a:t>
            </a:r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</a:t>
            </a:r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75249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2, 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3, 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4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8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자료형이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뭐지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언어 자료형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t="3140" r="1148" b="2698"/>
          <a:stretch/>
        </p:blipFill>
        <p:spPr bwMode="auto">
          <a:xfrm>
            <a:off x="1504953" y="1979418"/>
            <a:ext cx="9221821" cy="39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996458" y="2871256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014842" y="3831052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01872" y="4810303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996458" y="5303171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도넛 1"/>
          <p:cNvSpPr/>
          <p:nvPr/>
        </p:nvSpPr>
        <p:spPr>
          <a:xfrm>
            <a:off x="2567079" y="3431221"/>
            <a:ext cx="1674473" cy="532254"/>
          </a:xfrm>
          <a:prstGeom prst="donut">
            <a:avLst>
              <a:gd name="adj" fmla="val 98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6225</TotalTime>
  <Words>1001</Words>
  <Application>Microsoft Office PowerPoint</Application>
  <PresentationFormat>와이드스크린</PresentationFormat>
  <Paragraphs>276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BM JUA</vt:lpstr>
      <vt:lpstr>Malgun Gothic</vt:lpstr>
      <vt:lpstr>NanumSquareRound Bold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임도은</cp:lastModifiedBy>
  <cp:revision>93</cp:revision>
  <dcterms:created xsi:type="dcterms:W3CDTF">2017-09-10T11:50:49Z</dcterms:created>
  <dcterms:modified xsi:type="dcterms:W3CDTF">2018-01-11T07:50:55Z</dcterms:modified>
</cp:coreProperties>
</file>